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2.xml" ContentType="application/vnd.openxmlformats-officedocument.presentationml.notesSlide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3" r:id="rId3"/>
    <p:sldId id="257" r:id="rId4"/>
    <p:sldId id="280" r:id="rId5"/>
    <p:sldId id="281" r:id="rId6"/>
    <p:sldId id="282" r:id="rId7"/>
    <p:sldId id="283" r:id="rId8"/>
    <p:sldId id="275" r:id="rId9"/>
    <p:sldId id="258" r:id="rId10"/>
    <p:sldId id="260" r:id="rId11"/>
    <p:sldId id="284" r:id="rId12"/>
    <p:sldId id="261" r:id="rId13"/>
    <p:sldId id="263" r:id="rId14"/>
    <p:sldId id="285" r:id="rId15"/>
    <p:sldId id="286" r:id="rId16"/>
    <p:sldId id="287" r:id="rId17"/>
    <p:sldId id="288" r:id="rId18"/>
    <p:sldId id="264" r:id="rId19"/>
    <p:sldId id="265" r:id="rId20"/>
    <p:sldId id="272" r:id="rId21"/>
    <p:sldId id="268" r:id="rId22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C8E2"/>
    <a:srgbClr val="F4EBF5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4179760</c:v>
                </c:pt>
                <c:pt idx="1">
                  <c:v>393574</c:v>
                </c:pt>
                <c:pt idx="2">
                  <c:v>107353</c:v>
                </c:pt>
                <c:pt idx="3">
                  <c:v>4680687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3970500</c:v>
                </c:pt>
                <c:pt idx="1">
                  <c:v>360000</c:v>
                </c:pt>
                <c:pt idx="2">
                  <c:v>107000</c:v>
                </c:pt>
                <c:pt idx="3">
                  <c:v>4437500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4008371</c:v>
                </c:pt>
                <c:pt idx="1">
                  <c:v>371028</c:v>
                </c:pt>
                <c:pt idx="2">
                  <c:v>132405</c:v>
                </c:pt>
                <c:pt idx="3">
                  <c:v>4511804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82016"/>
        <c:axId val="79070336"/>
      </c:barChart>
      <c:catAx>
        <c:axId val="84182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9070336"/>
        <c:crosses val="autoZero"/>
        <c:auto val="1"/>
        <c:lblAlgn val="ctr"/>
        <c:lblOffset val="100"/>
        <c:noMultiLvlLbl val="0"/>
      </c:catAx>
      <c:valAx>
        <c:axId val="7907033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418201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3735961</c:v>
                </c:pt>
                <c:pt idx="1">
                  <c:v>580837</c:v>
                </c:pt>
                <c:pt idx="2">
                  <c:v>296378</c:v>
                </c:pt>
                <c:pt idx="3">
                  <c:v>19290</c:v>
                </c:pt>
                <c:pt idx="4">
                  <c:v>11208</c:v>
                </c:pt>
                <c:pt idx="5">
                  <c:v>4643674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3549300</c:v>
                </c:pt>
                <c:pt idx="1">
                  <c:v>536000</c:v>
                </c:pt>
                <c:pt idx="2">
                  <c:v>307300</c:v>
                </c:pt>
                <c:pt idx="3">
                  <c:v>31875</c:v>
                </c:pt>
                <c:pt idx="4">
                  <c:v>13025</c:v>
                </c:pt>
                <c:pt idx="5">
                  <c:v>4437500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3623498</c:v>
                </c:pt>
                <c:pt idx="1">
                  <c:v>588796</c:v>
                </c:pt>
                <c:pt idx="2">
                  <c:v>296520</c:v>
                </c:pt>
                <c:pt idx="3">
                  <c:v>21609</c:v>
                </c:pt>
                <c:pt idx="4">
                  <c:v>13028</c:v>
                </c:pt>
                <c:pt idx="5">
                  <c:v>4543451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93600"/>
        <c:axId val="83962688"/>
      </c:barChart>
      <c:catAx>
        <c:axId val="871936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3962688"/>
        <c:crosses val="autoZero"/>
        <c:auto val="1"/>
        <c:lblAlgn val="ctr"/>
        <c:lblOffset val="100"/>
        <c:noMultiLvlLbl val="0"/>
      </c:catAx>
      <c:valAx>
        <c:axId val="8396268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193600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Jub.nagr., solid.p.,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2872754</c:v>
                </c:pt>
                <c:pt idx="1">
                  <c:v>466739</c:v>
                </c:pt>
                <c:pt idx="2">
                  <c:v>99785</c:v>
                </c:pt>
                <c:pt idx="3">
                  <c:v>136689</c:v>
                </c:pt>
                <c:pt idx="4">
                  <c:v>55089</c:v>
                </c:pt>
                <c:pt idx="5">
                  <c:v>46743</c:v>
                </c:pt>
                <c:pt idx="6">
                  <c:v>56120</c:v>
                </c:pt>
                <c:pt idx="7">
                  <c:v>2042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Jub.nagr., solid.p.,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2800000</c:v>
                </c:pt>
                <c:pt idx="1">
                  <c:v>451000</c:v>
                </c:pt>
                <c:pt idx="2">
                  <c:v>94000</c:v>
                </c:pt>
                <c:pt idx="3">
                  <c:v>107000</c:v>
                </c:pt>
                <c:pt idx="4">
                  <c:v>3300</c:v>
                </c:pt>
                <c:pt idx="5">
                  <c:v>37000</c:v>
                </c:pt>
                <c:pt idx="6">
                  <c:v>56000</c:v>
                </c:pt>
                <c:pt idx="7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Jub.nagr., solid.p.,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2794717</c:v>
                </c:pt>
                <c:pt idx="1">
                  <c:v>448934</c:v>
                </c:pt>
                <c:pt idx="2">
                  <c:v>95443</c:v>
                </c:pt>
                <c:pt idx="3">
                  <c:v>116579</c:v>
                </c:pt>
                <c:pt idx="4">
                  <c:v>10835</c:v>
                </c:pt>
                <c:pt idx="5">
                  <c:v>126512</c:v>
                </c:pt>
                <c:pt idx="6">
                  <c:v>29460</c:v>
                </c:pt>
                <c:pt idx="7">
                  <c:v>1018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47072"/>
        <c:axId val="83964992"/>
      </c:barChart>
      <c:catAx>
        <c:axId val="33347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83964992"/>
        <c:crosses val="autoZero"/>
        <c:auto val="1"/>
        <c:lblAlgn val="ctr"/>
        <c:lblOffset val="100"/>
        <c:noMultiLvlLbl val="0"/>
      </c:catAx>
      <c:valAx>
        <c:axId val="8396499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34707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</c:v>
                </c:pt>
                <c:pt idx="1">
                  <c:v>material za pouk</c:v>
                </c:pt>
                <c:pt idx="2">
                  <c:v>material za čiščenje in vzdržev.</c:v>
                </c:pt>
                <c:pt idx="3">
                  <c:v>pisarniški material</c:v>
                </c:pt>
                <c:pt idx="4">
                  <c:v>vzdrž. opreme in objektov</c:v>
                </c:pt>
                <c:pt idx="5">
                  <c:v>delovne obleke</c:v>
                </c:pt>
                <c:pt idx="6">
                  <c:v>časopisi, revije, strokov.literatura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pogon.gor.,mat.za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282296</c:v>
                </c:pt>
                <c:pt idx="1">
                  <c:v>24633</c:v>
                </c:pt>
                <c:pt idx="2">
                  <c:v>37538</c:v>
                </c:pt>
                <c:pt idx="3">
                  <c:v>21033</c:v>
                </c:pt>
                <c:pt idx="4">
                  <c:v>13658</c:v>
                </c:pt>
                <c:pt idx="5">
                  <c:v>4484</c:v>
                </c:pt>
                <c:pt idx="6">
                  <c:v>5776</c:v>
                </c:pt>
                <c:pt idx="7">
                  <c:v>40879</c:v>
                </c:pt>
                <c:pt idx="8">
                  <c:v>142327</c:v>
                </c:pt>
                <c:pt idx="9">
                  <c:v>5677</c:v>
                </c:pt>
                <c:pt idx="10">
                  <c:v>2536</c:v>
                </c:pt>
                <c:pt idx="11">
                  <c:v>580837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</c:v>
                </c:pt>
                <c:pt idx="1">
                  <c:v>material za pouk</c:v>
                </c:pt>
                <c:pt idx="2">
                  <c:v>material za čiščenje in vzdržev.</c:v>
                </c:pt>
                <c:pt idx="3">
                  <c:v>pisarniški material</c:v>
                </c:pt>
                <c:pt idx="4">
                  <c:v>vzdrž. opreme in objektov</c:v>
                </c:pt>
                <c:pt idx="5">
                  <c:v>delovne obleke</c:v>
                </c:pt>
                <c:pt idx="6">
                  <c:v>časopisi, revije, strokov.literatura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pogon.gor.,mat.za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290000</c:v>
                </c:pt>
                <c:pt idx="1">
                  <c:v>20000</c:v>
                </c:pt>
                <c:pt idx="2">
                  <c:v>35000</c:v>
                </c:pt>
                <c:pt idx="3">
                  <c:v>20000</c:v>
                </c:pt>
                <c:pt idx="4">
                  <c:v>14000</c:v>
                </c:pt>
                <c:pt idx="5">
                  <c:v>3000</c:v>
                </c:pt>
                <c:pt idx="6">
                  <c:v>5000</c:v>
                </c:pt>
                <c:pt idx="7">
                  <c:v>40000</c:v>
                </c:pt>
                <c:pt idx="8">
                  <c:v>100000</c:v>
                </c:pt>
                <c:pt idx="9">
                  <c:v>6000</c:v>
                </c:pt>
                <c:pt idx="10">
                  <c:v>3000</c:v>
                </c:pt>
                <c:pt idx="11">
                  <c:v>536000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</c:v>
                </c:pt>
                <c:pt idx="1">
                  <c:v>material za pouk</c:v>
                </c:pt>
                <c:pt idx="2">
                  <c:v>material za čiščenje in vzdržev.</c:v>
                </c:pt>
                <c:pt idx="3">
                  <c:v>pisarniški material</c:v>
                </c:pt>
                <c:pt idx="4">
                  <c:v>vzdrž. opreme in objektov</c:v>
                </c:pt>
                <c:pt idx="5">
                  <c:v>delovne obleke</c:v>
                </c:pt>
                <c:pt idx="6">
                  <c:v>časopisi, revije, strokov.literatura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pogon.gor.,mat.za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298693</c:v>
                </c:pt>
                <c:pt idx="1">
                  <c:v>24703</c:v>
                </c:pt>
                <c:pt idx="2">
                  <c:v>34320</c:v>
                </c:pt>
                <c:pt idx="3">
                  <c:v>20439</c:v>
                </c:pt>
                <c:pt idx="4">
                  <c:v>16276</c:v>
                </c:pt>
                <c:pt idx="5">
                  <c:v>3067</c:v>
                </c:pt>
                <c:pt idx="6">
                  <c:v>5217</c:v>
                </c:pt>
                <c:pt idx="7">
                  <c:v>44076</c:v>
                </c:pt>
                <c:pt idx="8">
                  <c:v>129494</c:v>
                </c:pt>
                <c:pt idx="9">
                  <c:v>6370</c:v>
                </c:pt>
                <c:pt idx="10">
                  <c:v>6141</c:v>
                </c:pt>
                <c:pt idx="11">
                  <c:v>588796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49120"/>
        <c:axId val="83967296"/>
      </c:barChart>
      <c:catAx>
        <c:axId val="33349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967296"/>
        <c:crosses val="autoZero"/>
        <c:auto val="1"/>
        <c:lblAlgn val="ctr"/>
        <c:lblOffset val="100"/>
        <c:noMultiLvlLbl val="0"/>
      </c:catAx>
      <c:valAx>
        <c:axId val="8396729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334912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ŠVN, kult., špor. dnevi…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opreme</c:v>
                </c:pt>
                <c:pt idx="4">
                  <c:v>vzdrževanje in popravila vozil</c:v>
                </c:pt>
                <c:pt idx="5">
                  <c:v>registracija in zavar.vozil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111255</c:v>
                </c:pt>
                <c:pt idx="1">
                  <c:v>12645</c:v>
                </c:pt>
                <c:pt idx="2">
                  <c:v>25134</c:v>
                </c:pt>
                <c:pt idx="3">
                  <c:v>20987</c:v>
                </c:pt>
                <c:pt idx="4">
                  <c:v>423</c:v>
                </c:pt>
                <c:pt idx="5">
                  <c:v>690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ŠVN, kult., špor. dnevi…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opreme</c:v>
                </c:pt>
                <c:pt idx="4">
                  <c:v>vzdrževanje in popravila vozil</c:v>
                </c:pt>
                <c:pt idx="5">
                  <c:v>registracija in zavar.vozil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100000</c:v>
                </c:pt>
                <c:pt idx="1">
                  <c:v>12000</c:v>
                </c:pt>
                <c:pt idx="2">
                  <c:v>25000</c:v>
                </c:pt>
                <c:pt idx="3">
                  <c:v>25000</c:v>
                </c:pt>
                <c:pt idx="4">
                  <c:v>500</c:v>
                </c:pt>
                <c:pt idx="5">
                  <c:v>700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ŠVN, kult., špor. dnevi…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opreme</c:v>
                </c:pt>
                <c:pt idx="4">
                  <c:v>vzdrževanje in popravila vozil</c:v>
                </c:pt>
                <c:pt idx="5">
                  <c:v>registracija in zavar.vozil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93142</c:v>
                </c:pt>
                <c:pt idx="1">
                  <c:v>12568</c:v>
                </c:pt>
                <c:pt idx="2">
                  <c:v>24891</c:v>
                </c:pt>
                <c:pt idx="3">
                  <c:v>18457</c:v>
                </c:pt>
                <c:pt idx="4">
                  <c:v>325</c:v>
                </c:pt>
                <c:pt idx="5">
                  <c:v>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39648"/>
        <c:axId val="33846336"/>
      </c:barChart>
      <c:catAx>
        <c:axId val="32539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3846336"/>
        <c:crosses val="autoZero"/>
        <c:auto val="1"/>
        <c:lblAlgn val="ctr"/>
        <c:lblOffset val="100"/>
        <c:noMultiLvlLbl val="0"/>
      </c:catAx>
      <c:valAx>
        <c:axId val="3384633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2539648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07"/>
          <c:y val="0.88236347673901916"/>
          <c:w val="0.50260715585542659"/>
          <c:h val="6.0199790469763294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stroški varov.zgradb in prostorov</c:v>
                </c:pt>
                <c:pt idx="1">
                  <c:v>stroški vzdrževanja objektov</c:v>
                </c:pt>
                <c:pt idx="2">
                  <c:v>stroški vode</c:v>
                </c:pt>
                <c:pt idx="3">
                  <c:v>komunalne storitve, smeti</c:v>
                </c:pt>
                <c:pt idx="4">
                  <c:v>dimnikarske storitve</c:v>
                </c:pt>
                <c:pt idx="5">
                  <c:v>vzdrževanje računal.programov</c:v>
                </c:pt>
                <c:pt idx="6">
                  <c:v>tiskarkse, oglaš., založ.stor.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17013</c:v>
                </c:pt>
                <c:pt idx="1">
                  <c:v>17571</c:v>
                </c:pt>
                <c:pt idx="2">
                  <c:v>14259</c:v>
                </c:pt>
                <c:pt idx="3">
                  <c:v>19934</c:v>
                </c:pt>
                <c:pt idx="4">
                  <c:v>1905</c:v>
                </c:pt>
                <c:pt idx="5">
                  <c:v>5681</c:v>
                </c:pt>
                <c:pt idx="6">
                  <c:v>3510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stroški varov.zgradb in prostorov</c:v>
                </c:pt>
                <c:pt idx="1">
                  <c:v>stroški vzdrževanja objektov</c:v>
                </c:pt>
                <c:pt idx="2">
                  <c:v>stroški vode</c:v>
                </c:pt>
                <c:pt idx="3">
                  <c:v>komunalne storitve, smeti</c:v>
                </c:pt>
                <c:pt idx="4">
                  <c:v>dimnikarske storitve</c:v>
                </c:pt>
                <c:pt idx="5">
                  <c:v>vzdrževanje računal.programov</c:v>
                </c:pt>
                <c:pt idx="6">
                  <c:v>tiskarkse, oglaš., založ.stor.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17000</c:v>
                </c:pt>
                <c:pt idx="1">
                  <c:v>30000</c:v>
                </c:pt>
                <c:pt idx="2">
                  <c:v>14500</c:v>
                </c:pt>
                <c:pt idx="3">
                  <c:v>20000</c:v>
                </c:pt>
                <c:pt idx="4">
                  <c:v>2000</c:v>
                </c:pt>
                <c:pt idx="5">
                  <c:v>5700</c:v>
                </c:pt>
                <c:pt idx="6">
                  <c:v>3500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stroški varov.zgradb in prostorov</c:v>
                </c:pt>
                <c:pt idx="1">
                  <c:v>stroški vzdrževanja objektov</c:v>
                </c:pt>
                <c:pt idx="2">
                  <c:v>stroški vode</c:v>
                </c:pt>
                <c:pt idx="3">
                  <c:v>komunalne storitve, smeti</c:v>
                </c:pt>
                <c:pt idx="4">
                  <c:v>dimnikarske storitve</c:v>
                </c:pt>
                <c:pt idx="5">
                  <c:v>vzdrževanje računal.programov</c:v>
                </c:pt>
                <c:pt idx="6">
                  <c:v>tiskarkse, oglaš., založ.stor.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17551</c:v>
                </c:pt>
                <c:pt idx="1">
                  <c:v>31975</c:v>
                </c:pt>
                <c:pt idx="2">
                  <c:v>18569</c:v>
                </c:pt>
                <c:pt idx="3">
                  <c:v>19631</c:v>
                </c:pt>
                <c:pt idx="4">
                  <c:v>1279</c:v>
                </c:pt>
                <c:pt idx="5">
                  <c:v>6291</c:v>
                </c:pt>
                <c:pt idx="6">
                  <c:v>10852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39136"/>
        <c:axId val="33848640"/>
      </c:barChart>
      <c:catAx>
        <c:axId val="32539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3848640"/>
        <c:crosses val="autoZero"/>
        <c:auto val="1"/>
        <c:lblAlgn val="ctr"/>
        <c:lblOffset val="100"/>
        <c:noMultiLvlLbl val="0"/>
      </c:catAx>
      <c:valAx>
        <c:axId val="3384864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253913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07"/>
          <c:y val="0.88236347673901916"/>
          <c:w val="0.50260715585542659"/>
          <c:h val="6.0199790469763294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sanitarni pregledi</c:v>
                </c:pt>
                <c:pt idx="1">
                  <c:v>zdravniški pregledi</c:v>
                </c:pt>
                <c:pt idx="2">
                  <c:v>avtor.honorarji</c:v>
                </c:pt>
                <c:pt idx="3">
                  <c:v>agencijska provizija, banč.stor.</c:v>
                </c:pt>
                <c:pt idx="4">
                  <c:v>prijavnine-tekmovanja uč.</c:v>
                </c:pt>
                <c:pt idx="5">
                  <c:v>stroški izobr.zaposlenih</c:v>
                </c:pt>
                <c:pt idx="6">
                  <c:v>stroški reprezentance</c:v>
                </c:pt>
                <c:pt idx="7">
                  <c:v>druge storitve</c:v>
                </c:pt>
                <c:pt idx="8">
                  <c:v>revozorske, svetov., razpisi</c:v>
                </c:pt>
                <c:pt idx="9">
                  <c:v>stor.varstva pri delu</c:v>
                </c:pt>
                <c:pt idx="10">
                  <c:v>zavarovalna premija</c:v>
                </c:pt>
                <c:pt idx="11">
                  <c:v>povrač.str.:kilom., dnevnice…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2684</c:v>
                </c:pt>
                <c:pt idx="1">
                  <c:v>2047</c:v>
                </c:pt>
                <c:pt idx="2">
                  <c:v>0</c:v>
                </c:pt>
                <c:pt idx="3">
                  <c:v>930</c:v>
                </c:pt>
                <c:pt idx="4">
                  <c:v>1626</c:v>
                </c:pt>
                <c:pt idx="5">
                  <c:v>2810</c:v>
                </c:pt>
                <c:pt idx="6">
                  <c:v>1066</c:v>
                </c:pt>
                <c:pt idx="7">
                  <c:v>4197</c:v>
                </c:pt>
                <c:pt idx="8">
                  <c:v>3948</c:v>
                </c:pt>
                <c:pt idx="9">
                  <c:v>1989</c:v>
                </c:pt>
                <c:pt idx="10">
                  <c:v>12209</c:v>
                </c:pt>
                <c:pt idx="11">
                  <c:v>11865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sanitarni pregledi</c:v>
                </c:pt>
                <c:pt idx="1">
                  <c:v>zdravniški pregledi</c:v>
                </c:pt>
                <c:pt idx="2">
                  <c:v>avtor.honorarji</c:v>
                </c:pt>
                <c:pt idx="3">
                  <c:v>agencijska provizija, banč.stor.</c:v>
                </c:pt>
                <c:pt idx="4">
                  <c:v>prijavnine-tekmovanja uč.</c:v>
                </c:pt>
                <c:pt idx="5">
                  <c:v>stroški izobr.zaposlenih</c:v>
                </c:pt>
                <c:pt idx="6">
                  <c:v>stroški reprezentance</c:v>
                </c:pt>
                <c:pt idx="7">
                  <c:v>druge storitve</c:v>
                </c:pt>
                <c:pt idx="8">
                  <c:v>revozorske, svetov., razpisi</c:v>
                </c:pt>
                <c:pt idx="9">
                  <c:v>stor.varstva pri delu</c:v>
                </c:pt>
                <c:pt idx="10">
                  <c:v>zavarovalna premija</c:v>
                </c:pt>
                <c:pt idx="11">
                  <c:v>povrač.str.:kilom., dnevnice…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2800</c:v>
                </c:pt>
                <c:pt idx="1">
                  <c:v>2500</c:v>
                </c:pt>
                <c:pt idx="2">
                  <c:v>0</c:v>
                </c:pt>
                <c:pt idx="3">
                  <c:v>1000</c:v>
                </c:pt>
                <c:pt idx="4">
                  <c:v>1700</c:v>
                </c:pt>
                <c:pt idx="5">
                  <c:v>10000</c:v>
                </c:pt>
                <c:pt idx="6">
                  <c:v>1200</c:v>
                </c:pt>
                <c:pt idx="7">
                  <c:v>4500</c:v>
                </c:pt>
                <c:pt idx="8">
                  <c:v>1700</c:v>
                </c:pt>
                <c:pt idx="9">
                  <c:v>2000</c:v>
                </c:pt>
                <c:pt idx="10">
                  <c:v>14000</c:v>
                </c:pt>
                <c:pt idx="11">
                  <c:v>10000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sanitarni pregledi</c:v>
                </c:pt>
                <c:pt idx="1">
                  <c:v>zdravniški pregledi</c:v>
                </c:pt>
                <c:pt idx="2">
                  <c:v>avtor.honorarji</c:v>
                </c:pt>
                <c:pt idx="3">
                  <c:v>agencijska provizija, banč.stor.</c:v>
                </c:pt>
                <c:pt idx="4">
                  <c:v>prijavnine-tekmovanja uč.</c:v>
                </c:pt>
                <c:pt idx="5">
                  <c:v>stroški izobr.zaposlenih</c:v>
                </c:pt>
                <c:pt idx="6">
                  <c:v>stroški reprezentance</c:v>
                </c:pt>
                <c:pt idx="7">
                  <c:v>druge storitve</c:v>
                </c:pt>
                <c:pt idx="8">
                  <c:v>revozorske, svetov., razpisi</c:v>
                </c:pt>
                <c:pt idx="9">
                  <c:v>stor.varstva pri delu</c:v>
                </c:pt>
                <c:pt idx="10">
                  <c:v>zavarovalna premija</c:v>
                </c:pt>
                <c:pt idx="11">
                  <c:v>povrač.str.:kilom., dnevnice…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2459</c:v>
                </c:pt>
                <c:pt idx="1">
                  <c:v>2185</c:v>
                </c:pt>
                <c:pt idx="2">
                  <c:v>600</c:v>
                </c:pt>
                <c:pt idx="3">
                  <c:v>759</c:v>
                </c:pt>
                <c:pt idx="4">
                  <c:v>1471</c:v>
                </c:pt>
                <c:pt idx="5">
                  <c:v>3156</c:v>
                </c:pt>
                <c:pt idx="6">
                  <c:v>747</c:v>
                </c:pt>
                <c:pt idx="7">
                  <c:v>3678</c:v>
                </c:pt>
                <c:pt idx="8">
                  <c:v>1099</c:v>
                </c:pt>
                <c:pt idx="9">
                  <c:v>1324</c:v>
                </c:pt>
                <c:pt idx="10">
                  <c:v>12191</c:v>
                </c:pt>
                <c:pt idx="11">
                  <c:v>10651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40160"/>
        <c:axId val="79087296"/>
      </c:barChart>
      <c:catAx>
        <c:axId val="3254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087296"/>
        <c:crosses val="autoZero"/>
        <c:auto val="1"/>
        <c:lblAlgn val="ctr"/>
        <c:lblOffset val="100"/>
        <c:noMultiLvlLbl val="0"/>
      </c:catAx>
      <c:valAx>
        <c:axId val="7908729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254016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288808</c:v>
                </c:pt>
                <c:pt idx="1">
                  <c:v>62897</c:v>
                </c:pt>
                <c:pt idx="2">
                  <c:v>30806</c:v>
                </c:pt>
                <c:pt idx="3">
                  <c:v>19290</c:v>
                </c:pt>
                <c:pt idx="4">
                  <c:v>363221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320808</c:v>
                </c:pt>
                <c:pt idx="1">
                  <c:v>67655</c:v>
                </c:pt>
                <c:pt idx="2">
                  <c:v>35000</c:v>
                </c:pt>
                <c:pt idx="3">
                  <c:v>31875</c:v>
                </c:pt>
                <c:pt idx="4">
                  <c:v>391588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#,##0</c:formatCode>
                <c:ptCount val="5"/>
                <c:pt idx="0">
                  <c:v>288579</c:v>
                </c:pt>
                <c:pt idx="1">
                  <c:v>43964</c:v>
                </c:pt>
                <c:pt idx="2">
                  <c:v>18654</c:v>
                </c:pt>
                <c:pt idx="3">
                  <c:v>21609</c:v>
                </c:pt>
                <c:pt idx="4">
                  <c:v>329588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40672"/>
        <c:axId val="79089600"/>
      </c:barChart>
      <c:catAx>
        <c:axId val="32540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089600"/>
        <c:crosses val="autoZero"/>
        <c:auto val="1"/>
        <c:lblAlgn val="ctr"/>
        <c:lblOffset val="100"/>
        <c:noMultiLvlLbl val="0"/>
      </c:catAx>
      <c:valAx>
        <c:axId val="7908960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254067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10590</c:v>
                </c:pt>
                <c:pt idx="1">
                  <c:v>23</c:v>
                </c:pt>
                <c:pt idx="2">
                  <c:v>595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13000</c:v>
                </c:pt>
                <c:pt idx="1">
                  <c:v>25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13027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681344"/>
        <c:axId val="34131904"/>
      </c:barChart>
      <c:catAx>
        <c:axId val="42681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4131904"/>
        <c:crosses val="autoZero"/>
        <c:auto val="1"/>
        <c:lblAlgn val="ctr"/>
        <c:lblOffset val="100"/>
        <c:noMultiLvlLbl val="0"/>
      </c:catAx>
      <c:valAx>
        <c:axId val="34131904"/>
        <c:scaling>
          <c:orientation val="minMax"/>
          <c:max val="7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2681344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2012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37013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odhodkov 2013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-31647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805312"/>
        <c:axId val="34135360"/>
      </c:barChart>
      <c:catAx>
        <c:axId val="41805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4135360"/>
        <c:crosses val="autoZero"/>
        <c:auto val="1"/>
        <c:lblAlgn val="ctr"/>
        <c:lblOffset val="100"/>
        <c:noMultiLvlLbl val="0"/>
      </c:catAx>
      <c:valAx>
        <c:axId val="3413536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1805312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549351720866966"/>
          <c:y val="8.9985652758033469E-2"/>
          <c:w val="0.41510544137585603"/>
          <c:h val="0.6098462657250231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2013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3645626</c:v>
                </c:pt>
                <c:pt idx="1">
                  <c:v>334657</c:v>
                </c:pt>
                <c:pt idx="2">
                  <c:v>28088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003596701705963"/>
          <c:y val="0.75729035866031114"/>
          <c:w val="0.7996403298294037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3809929</c:v>
                </c:pt>
                <c:pt idx="1">
                  <c:v>346227</c:v>
                </c:pt>
                <c:pt idx="2">
                  <c:v>23604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3646500</c:v>
                </c:pt>
                <c:pt idx="1">
                  <c:v>300000</c:v>
                </c:pt>
                <c:pt idx="2">
                  <c:v>24000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Prihodki - MIZŠ</c:v>
                </c:pt>
                <c:pt idx="1">
                  <c:v>Prihodki - Občina</c:v>
                </c:pt>
                <c:pt idx="2">
                  <c:v>Prihodki-ostali upor.JS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3645626</c:v>
                </c:pt>
                <c:pt idx="1">
                  <c:v>334657</c:v>
                </c:pt>
                <c:pt idx="2">
                  <c:v>28088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86944"/>
        <c:axId val="116796224"/>
      </c:barChart>
      <c:catAx>
        <c:axId val="87186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16796224"/>
        <c:crosses val="autoZero"/>
        <c:auto val="0"/>
        <c:lblAlgn val="ctr"/>
        <c:lblOffset val="100"/>
        <c:noMultiLvlLbl val="0"/>
      </c:catAx>
      <c:valAx>
        <c:axId val="11679622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87186944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 in prispevki</c:v>
                </c:pt>
                <c:pt idx="1">
                  <c:v>Prehrana zaposlenih med delom</c:v>
                </c:pt>
                <c:pt idx="2">
                  <c:v>Prevoz zaposl.na delo in iz dela</c:v>
                </c:pt>
                <c:pt idx="3">
                  <c:v>Jubil.nagr., solid.pom., odpravnine</c:v>
                </c:pt>
                <c:pt idx="4">
                  <c:v>Regres za letni dopust</c:v>
                </c:pt>
                <c:pt idx="5">
                  <c:v>KAD</c:v>
                </c:pt>
                <c:pt idx="6">
                  <c:v>Sklad za invalide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3193173</c:v>
                </c:pt>
                <c:pt idx="1">
                  <c:v>93112</c:v>
                </c:pt>
                <c:pt idx="2">
                  <c:v>136430</c:v>
                </c:pt>
                <c:pt idx="3">
                  <c:v>53761</c:v>
                </c:pt>
                <c:pt idx="4">
                  <c:v>41557</c:v>
                </c:pt>
                <c:pt idx="5">
                  <c:v>51517</c:v>
                </c:pt>
                <c:pt idx="6">
                  <c:v>9615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 in prispevki</c:v>
                </c:pt>
                <c:pt idx="1">
                  <c:v>Prehrana zaposlenih med delom</c:v>
                </c:pt>
                <c:pt idx="2">
                  <c:v>Prevoz zaposl.na delo in iz dela</c:v>
                </c:pt>
                <c:pt idx="3">
                  <c:v>Jubil.nagr., solid.pom., odpravnine</c:v>
                </c:pt>
                <c:pt idx="4">
                  <c:v>Regres za letni dopust</c:v>
                </c:pt>
                <c:pt idx="5">
                  <c:v>KAD</c:v>
                </c:pt>
                <c:pt idx="6">
                  <c:v>Sklad za invalide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3100000</c:v>
                </c:pt>
                <c:pt idx="1">
                  <c:v>90000</c:v>
                </c:pt>
                <c:pt idx="2">
                  <c:v>110000</c:v>
                </c:pt>
                <c:pt idx="3">
                  <c:v>3300</c:v>
                </c:pt>
                <c:pt idx="4">
                  <c:v>30000</c:v>
                </c:pt>
                <c:pt idx="5">
                  <c:v>52000</c:v>
                </c:pt>
                <c:pt idx="6">
                  <c:v>13000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 in prispevki</c:v>
                </c:pt>
                <c:pt idx="1">
                  <c:v>Prehrana zaposlenih med delom</c:v>
                </c:pt>
                <c:pt idx="2">
                  <c:v>Prevoz zaposl.na delo in iz dela</c:v>
                </c:pt>
                <c:pt idx="3">
                  <c:v>Jubil.nagr., solid.pom., odpravnine</c:v>
                </c:pt>
                <c:pt idx="4">
                  <c:v>Regres za letni dopust</c:v>
                </c:pt>
                <c:pt idx="5">
                  <c:v>KAD</c:v>
                </c:pt>
                <c:pt idx="6">
                  <c:v>Sklad za invalide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3043725</c:v>
                </c:pt>
                <c:pt idx="1">
                  <c:v>85831</c:v>
                </c:pt>
                <c:pt idx="2">
                  <c:v>107343</c:v>
                </c:pt>
                <c:pt idx="3">
                  <c:v>11191</c:v>
                </c:pt>
                <c:pt idx="4">
                  <c:v>118702</c:v>
                </c:pt>
                <c:pt idx="5">
                  <c:v>27883</c:v>
                </c:pt>
                <c:pt idx="6">
                  <c:v>12603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85408"/>
        <c:axId val="116798528"/>
      </c:barChart>
      <c:catAx>
        <c:axId val="871854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6798528"/>
        <c:crosses val="autoZero"/>
        <c:auto val="1"/>
        <c:lblAlgn val="ctr"/>
        <c:lblOffset val="100"/>
        <c:noMultiLvlLbl val="0"/>
      </c:catAx>
      <c:valAx>
        <c:axId val="116798528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185408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Izobraževanje zapos.</c:v>
                </c:pt>
                <c:pt idx="1">
                  <c:v>Ekskurzije učencev</c:v>
                </c:pt>
                <c:pt idx="2">
                  <c:v>Materialni stroški</c:v>
                </c:pt>
                <c:pt idx="3">
                  <c:v>Subven.prehr.učencev</c:v>
                </c:pt>
                <c:pt idx="4">
                  <c:v>Nabava učil in uč.prip.</c:v>
                </c:pt>
                <c:pt idx="5">
                  <c:v>Šola v naravi</c:v>
                </c:pt>
                <c:pt idx="6">
                  <c:v>Učbeniški sklad</c:v>
                </c:pt>
                <c:pt idx="7">
                  <c:v>Ostalo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6134</c:v>
                </c:pt>
                <c:pt idx="1">
                  <c:v>4638</c:v>
                </c:pt>
                <c:pt idx="2">
                  <c:v>106676</c:v>
                </c:pt>
                <c:pt idx="3">
                  <c:v>73252</c:v>
                </c:pt>
                <c:pt idx="4">
                  <c:v>13945</c:v>
                </c:pt>
                <c:pt idx="5">
                  <c:v>10079</c:v>
                </c:pt>
                <c:pt idx="6">
                  <c:v>12289</c:v>
                </c:pt>
                <c:pt idx="7">
                  <c:v>3751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Izobraževanje zapos.</c:v>
                </c:pt>
                <c:pt idx="1">
                  <c:v>Ekskurzije učencev</c:v>
                </c:pt>
                <c:pt idx="2">
                  <c:v>Materialni stroški</c:v>
                </c:pt>
                <c:pt idx="3">
                  <c:v>Subven.prehr.učencev</c:v>
                </c:pt>
                <c:pt idx="4">
                  <c:v>Nabava učil in uč.prip.</c:v>
                </c:pt>
                <c:pt idx="5">
                  <c:v>Šola v naravi</c:v>
                </c:pt>
                <c:pt idx="6">
                  <c:v>Učbeniški sklad</c:v>
                </c:pt>
                <c:pt idx="7">
                  <c:v>Ostalo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10000</c:v>
                </c:pt>
                <c:pt idx="1">
                  <c:v>4500</c:v>
                </c:pt>
                <c:pt idx="2">
                  <c:v>96000</c:v>
                </c:pt>
                <c:pt idx="3">
                  <c:v>82000</c:v>
                </c:pt>
                <c:pt idx="4">
                  <c:v>30000</c:v>
                </c:pt>
                <c:pt idx="5">
                  <c:v>10000</c:v>
                </c:pt>
                <c:pt idx="6">
                  <c:v>12000</c:v>
                </c:pt>
                <c:pt idx="7">
                  <c:v>3700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Izobraževanje zapos.</c:v>
                </c:pt>
                <c:pt idx="1">
                  <c:v>Ekskurzije učencev</c:v>
                </c:pt>
                <c:pt idx="2">
                  <c:v>Materialni stroški</c:v>
                </c:pt>
                <c:pt idx="3">
                  <c:v>Subven.prehr.učencev</c:v>
                </c:pt>
                <c:pt idx="4">
                  <c:v>Nabava učil in uč.prip.</c:v>
                </c:pt>
                <c:pt idx="5">
                  <c:v>Šola v naravi</c:v>
                </c:pt>
                <c:pt idx="6">
                  <c:v>Učbeniški sklad</c:v>
                </c:pt>
                <c:pt idx="7">
                  <c:v>Ostalo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13599</c:v>
                </c:pt>
                <c:pt idx="1">
                  <c:v>3854</c:v>
                </c:pt>
                <c:pt idx="2">
                  <c:v>91524</c:v>
                </c:pt>
                <c:pt idx="3">
                  <c:v>90086</c:v>
                </c:pt>
                <c:pt idx="4">
                  <c:v>15127</c:v>
                </c:pt>
                <c:pt idx="5">
                  <c:v>9948</c:v>
                </c:pt>
                <c:pt idx="6">
                  <c:v>12026</c:v>
                </c:pt>
                <c:pt idx="7">
                  <c:v>2184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92064"/>
        <c:axId val="116800832"/>
      </c:barChart>
      <c:catAx>
        <c:axId val="87192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6800832"/>
        <c:crosses val="autoZero"/>
        <c:auto val="1"/>
        <c:lblAlgn val="ctr"/>
        <c:lblOffset val="100"/>
        <c:noMultiLvlLbl val="0"/>
      </c:catAx>
      <c:valAx>
        <c:axId val="116800832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192064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Jubil.nagr., solid.pom., odpravnine</c:v>
                </c:pt>
                <c:pt idx="2">
                  <c:v>Prehrana zaposlenih med delom</c:v>
                </c:pt>
                <c:pt idx="3">
                  <c:v>Prevoz zaposl.na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84795</c:v>
                </c:pt>
                <c:pt idx="1">
                  <c:v>4052</c:v>
                </c:pt>
                <c:pt idx="2">
                  <c:v>3404</c:v>
                </c:pt>
                <c:pt idx="3">
                  <c:v>2037</c:v>
                </c:pt>
                <c:pt idx="4">
                  <c:v>2641</c:v>
                </c:pt>
                <c:pt idx="5">
                  <c:v>1820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Jubil.nagr., solid.pom., odpravnine</c:v>
                </c:pt>
                <c:pt idx="2">
                  <c:v>Prehrana zaposlenih med delom</c:v>
                </c:pt>
                <c:pt idx="3">
                  <c:v>Prevoz zaposl.na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83000</c:v>
                </c:pt>
                <c:pt idx="1">
                  <c:v>0</c:v>
                </c:pt>
                <c:pt idx="2">
                  <c:v>3300</c:v>
                </c:pt>
                <c:pt idx="3">
                  <c:v>1900</c:v>
                </c:pt>
                <c:pt idx="4">
                  <c:v>2500</c:v>
                </c:pt>
                <c:pt idx="5">
                  <c:v>1900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Jubil.nagr., solid.pom., odpravnine</c:v>
                </c:pt>
                <c:pt idx="2">
                  <c:v>Prehrana zaposlenih med delom</c:v>
                </c:pt>
                <c:pt idx="3">
                  <c:v>Prevoz zaposl.na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80537</c:v>
                </c:pt>
                <c:pt idx="1">
                  <c:v>0</c:v>
                </c:pt>
                <c:pt idx="2">
                  <c:v>3326</c:v>
                </c:pt>
                <c:pt idx="3">
                  <c:v>1516</c:v>
                </c:pt>
                <c:pt idx="4">
                  <c:v>3046</c:v>
                </c:pt>
                <c:pt idx="5">
                  <c:v>1139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86432"/>
        <c:axId val="116827840"/>
      </c:barChart>
      <c:catAx>
        <c:axId val="87186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6827840"/>
        <c:crosses val="autoZero"/>
        <c:auto val="1"/>
        <c:lblAlgn val="ctr"/>
        <c:lblOffset val="100"/>
        <c:noMultiLvlLbl val="0"/>
      </c:catAx>
      <c:valAx>
        <c:axId val="116827840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186432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materialni stroški (voda, elektrika…)</c:v>
                </c:pt>
                <c:pt idx="2">
                  <c:v>kurjava</c:v>
                </c:pt>
                <c:pt idx="3">
                  <c:v>šola v naravi</c:v>
                </c:pt>
                <c:pt idx="4">
                  <c:v>Gorivo in stroški vzdr.Hyundai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13945</c:v>
                </c:pt>
                <c:pt idx="1">
                  <c:v>88377</c:v>
                </c:pt>
                <c:pt idx="2">
                  <c:v>142327</c:v>
                </c:pt>
                <c:pt idx="3">
                  <c:v>2021</c:v>
                </c:pt>
                <c:pt idx="4">
                  <c:v>3249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materialni stroški (voda, elektrika…)</c:v>
                </c:pt>
                <c:pt idx="2">
                  <c:v>kurjava</c:v>
                </c:pt>
                <c:pt idx="3">
                  <c:v>šola v naravi</c:v>
                </c:pt>
                <c:pt idx="4">
                  <c:v>Gorivo in stroški vzdr.Hyundai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14000</c:v>
                </c:pt>
                <c:pt idx="1">
                  <c:v>88068</c:v>
                </c:pt>
                <c:pt idx="2">
                  <c:v>100000</c:v>
                </c:pt>
                <c:pt idx="3">
                  <c:v>2032</c:v>
                </c:pt>
                <c:pt idx="4">
                  <c:v>3300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materialni stroški (voda, elektrika…)</c:v>
                </c:pt>
                <c:pt idx="2">
                  <c:v>kurjava</c:v>
                </c:pt>
                <c:pt idx="3">
                  <c:v>šola v naravi</c:v>
                </c:pt>
                <c:pt idx="4">
                  <c:v>Gorivo in stroški vzdr.Hyundai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12191</c:v>
                </c:pt>
                <c:pt idx="1">
                  <c:v>98591</c:v>
                </c:pt>
                <c:pt idx="2">
                  <c:v>129494</c:v>
                </c:pt>
                <c:pt idx="3">
                  <c:v>2032</c:v>
                </c:pt>
                <c:pt idx="4">
                  <c:v>2785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93088"/>
        <c:axId val="116830144"/>
      </c:barChart>
      <c:catAx>
        <c:axId val="87193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6830144"/>
        <c:crosses val="autoZero"/>
        <c:auto val="1"/>
        <c:lblAlgn val="ctr"/>
        <c:lblOffset val="100"/>
        <c:noMultiLvlLbl val="0"/>
      </c:catAx>
      <c:valAx>
        <c:axId val="116830144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193088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23604</c:v>
                </c:pt>
                <c:pt idx="1">
                  <c:v>0</c:v>
                </c:pt>
                <c:pt idx="2">
                  <c:v>393574</c:v>
                </c:pt>
                <c:pt idx="3">
                  <c:v>48228</c:v>
                </c:pt>
                <c:pt idx="4">
                  <c:v>8729</c:v>
                </c:pt>
                <c:pt idx="5">
                  <c:v>474135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24000</c:v>
                </c:pt>
                <c:pt idx="1">
                  <c:v>0</c:v>
                </c:pt>
                <c:pt idx="2">
                  <c:v>360000</c:v>
                </c:pt>
                <c:pt idx="3">
                  <c:v>48000</c:v>
                </c:pt>
                <c:pt idx="4">
                  <c:v>8000</c:v>
                </c:pt>
                <c:pt idx="5">
                  <c:v>440000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Prih.ostalih uporabnikov jav.sr.</c:v>
                </c:pt>
                <c:pt idx="1">
                  <c:v>Prih.-prehrana - ostali</c:v>
                </c:pt>
                <c:pt idx="2">
                  <c:v>Prihodki - učenci </c:v>
                </c:pt>
                <c:pt idx="3">
                  <c:v>Prih. Vrtec -otroške mal.Krka</c:v>
                </c:pt>
                <c:pt idx="4">
                  <c:v>Drugi izredni prihodki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28088</c:v>
                </c:pt>
                <c:pt idx="1">
                  <c:v>425</c:v>
                </c:pt>
                <c:pt idx="2">
                  <c:v>371028</c:v>
                </c:pt>
                <c:pt idx="3">
                  <c:v>47821</c:v>
                </c:pt>
                <c:pt idx="4">
                  <c:v>37470</c:v>
                </c:pt>
                <c:pt idx="5">
                  <c:v>484832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238912"/>
        <c:axId val="116832448"/>
      </c:barChart>
      <c:catAx>
        <c:axId val="131238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16832448"/>
        <c:crosses val="autoZero"/>
        <c:auto val="0"/>
        <c:lblAlgn val="ctr"/>
        <c:lblOffset val="100"/>
        <c:noMultiLvlLbl val="0"/>
      </c:catAx>
      <c:valAx>
        <c:axId val="11683244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31238912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32614</c:v>
                </c:pt>
                <c:pt idx="1">
                  <c:v>17782</c:v>
                </c:pt>
                <c:pt idx="2">
                  <c:v>50396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33000</c:v>
                </c:pt>
                <c:pt idx="1">
                  <c:v>18000</c:v>
                </c:pt>
                <c:pt idx="2">
                  <c:v>51000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Prih.-prehrana (del.mal.OŠ, Vrtec…)</c:v>
                </c:pt>
                <c:pt idx="1">
                  <c:v>Prih. Od uporabe šolskih prostorov</c:v>
                </c:pt>
                <c:pt idx="2">
                  <c:v>SKUPAJ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30748</c:v>
                </c:pt>
                <c:pt idx="1">
                  <c:v>15941</c:v>
                </c:pt>
                <c:pt idx="2">
                  <c:v>46689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94624"/>
        <c:axId val="83960384"/>
      </c:barChart>
      <c:catAx>
        <c:axId val="87194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83960384"/>
        <c:crosses val="autoZero"/>
        <c:auto val="1"/>
        <c:lblAlgn val="ctr"/>
        <c:lblOffset val="100"/>
        <c:noMultiLvlLbl val="0"/>
      </c:catAx>
      <c:valAx>
        <c:axId val="83960384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194624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19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21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26.02.2014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13378145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603465174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PLAČE in drugi izdatki zaposlenim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358364169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7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984720647"/>
              </p:ext>
            </p:extLst>
          </p:nvPr>
        </p:nvGraphicFramePr>
        <p:xfrm>
          <a:off x="428596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00582480"/>
              </p:ext>
            </p:extLst>
          </p:nvPr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133438249"/>
              </p:ext>
            </p:extLst>
          </p:nvPr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3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rmAutofit/>
          </a:bodyPr>
          <a:lstStyle/>
          <a:p>
            <a:r>
              <a:rPr lang="sl-SI" sz="2400" b="1" dirty="0" smtClean="0"/>
              <a:t>NAČRT PORABE PRESEŽKA PRIHODKOV NAD ODHODKI</a:t>
            </a:r>
            <a:endParaRPr lang="sl-SI" sz="2400" b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984776" cy="3600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MATIČNA ŠOLA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rgbClr val="FF0000"/>
                </a:solidFill>
              </a:rPr>
              <a:t>sanacija zunanjega stopnišča(za šolo)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rgbClr val="FF0000"/>
                </a:solidFill>
              </a:rPr>
              <a:t>razrede 1. triade je potrebno obleči z </a:t>
            </a:r>
            <a:r>
              <a:rPr lang="sl-SI" sz="2400" dirty="0" err="1" smtClean="0">
                <a:solidFill>
                  <a:srgbClr val="FF0000"/>
                </a:solidFill>
              </a:rPr>
              <a:t>iveralom</a:t>
            </a:r>
            <a:endParaRPr lang="sl-SI" sz="2400" dirty="0" smtClean="0">
              <a:solidFill>
                <a:srgbClr val="FF0000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rgbClr val="FF0000"/>
                </a:solidFill>
              </a:rPr>
              <a:t>obnovitev lokalnega računalniškega omrežja z nabavo potrebne nove opreme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rgbClr val="FF0000"/>
                </a:solidFill>
              </a:rPr>
              <a:t>zvočna obloga jedilnice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chemeClr val="tx1"/>
                </a:solidFill>
              </a:rPr>
              <a:t>postavitev trim steze v okolici zunanjega igrišča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rgbClr val="FF0000"/>
                </a:solidFill>
              </a:rPr>
              <a:t>ureditev zunanjega igrišča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chemeClr val="tx1"/>
                </a:solidFill>
              </a:rPr>
              <a:t>postavitev videonadzora</a:t>
            </a:r>
          </a:p>
          <a:p>
            <a:pPr marL="342900" indent="-342900" algn="l">
              <a:buFontTx/>
              <a:buChar char="-"/>
            </a:pPr>
            <a:r>
              <a:rPr lang="sl-SI" sz="2400" dirty="0" smtClean="0">
                <a:solidFill>
                  <a:schemeClr val="tx1"/>
                </a:solidFill>
              </a:rPr>
              <a:t>sanacija tal v učilnicah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392309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6872808" cy="4370040"/>
          </a:xfrm>
        </p:spPr>
        <p:txBody>
          <a:bodyPr>
            <a:normAutofit/>
          </a:bodyPr>
          <a:lstStyle/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STIČNA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rgbClr val="FF0000"/>
                </a:solidFill>
              </a:rPr>
              <a:t>ureditev vrta za šolo za potrebe dejavnosti šole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MULJAVA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rgbClr val="FF0000"/>
                </a:solidFill>
              </a:rPr>
              <a:t>ureditev kleti, ki bo služila kot muzej ter njegova oprema (sofinanciranje projekt Zgodbe šolske stavbe)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rgbClr val="FF0000"/>
                </a:solidFill>
              </a:rPr>
              <a:t>priklop na kanalizacijsko omrežje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rgbClr val="FF0000"/>
                </a:solidFill>
              </a:rPr>
              <a:t>delna sanacija ostrešja in delna menjava strešne kritine ter nabava snegobranov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584471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27584" y="980728"/>
            <a:ext cx="6944816" cy="4658072"/>
          </a:xfrm>
        </p:spPr>
        <p:txBody>
          <a:bodyPr>
            <a:normAutofit/>
          </a:bodyPr>
          <a:lstStyle/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KRKA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rgbClr val="FF0000"/>
                </a:solidFill>
              </a:rPr>
              <a:t>ureditev ozvočenja in sistema šolske ure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postavitev fizičnih ovir pred šolo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sl-SI" sz="2400" dirty="0">
              <a:solidFill>
                <a:schemeClr val="tx1"/>
              </a:solidFill>
            </a:endParaRPr>
          </a:p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AMBRUS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delna sanacija ostrešja in menjava strešne kritine ter nabava snegobranov</a:t>
            </a: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504919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293458677"/>
              </p:ext>
            </p:extLst>
          </p:nvPr>
        </p:nvGraphicFramePr>
        <p:xfrm>
          <a:off x="642910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698389711"/>
              </p:ext>
            </p:extLst>
          </p:nvPr>
        </p:nvGraphicFramePr>
        <p:xfrm>
          <a:off x="899592" y="836712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21.609,10 €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15.126,99  € - nakup osnovnih sredstev iz nakazil MIZŠ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4.896,06 €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  1.130,21 € - nakup osnovnih sredstev iz projekta Zdrav življenski slog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455,84 € - nakup osnovnih sredstev iz projekta Gibalo razvoja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2013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818005509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824317367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PRESEŽEK ODHODKOV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658375934"/>
              </p:ext>
            </p:extLst>
          </p:nvPr>
        </p:nvGraphicFramePr>
        <p:xfrm>
          <a:off x="1907704" y="1556792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PRORAČUNSKI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14842073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– plače in povračila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522562115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219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- ostalo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90199415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83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– plače in povračila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678103098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073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- ostalo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529551136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43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21358365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98919103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1534</TotalTime>
  <Words>285</Words>
  <Application>Microsoft Office PowerPoint</Application>
  <PresentationFormat>Diaprojekcija na zaslonu (4:3)</PresentationFormat>
  <Paragraphs>54</Paragraphs>
  <Slides>21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21</vt:i4>
      </vt:variant>
    </vt:vector>
  </HeadingPairs>
  <TitlesOfParts>
    <vt:vector size="22" baseType="lpstr">
      <vt:lpstr>Default Design</vt:lpstr>
      <vt:lpstr> Primerjava - PRIHODKI </vt:lpstr>
      <vt:lpstr> Sestava proračunskih prihodkov v letu 2013 </vt:lpstr>
      <vt:lpstr>Primerjava – PRORAČUNSKI PRIHODKI </vt:lpstr>
      <vt:lpstr>PRIHODKI MIZŠ – plače in povračila </vt:lpstr>
      <vt:lpstr>PRIHODKI MIZŠ - ostalo </vt:lpstr>
      <vt:lpstr>PRIHODKI OBČINE – plače in povračila </vt:lpstr>
      <vt:lpstr>PRIHODKI OBČINE - ostalo </vt:lpstr>
      <vt:lpstr>Primerjava – PRIHODKI za izvajanje javne službe </vt:lpstr>
      <vt:lpstr>Primerjava – PRIHODKI tržne dejavnosti </vt:lpstr>
      <vt:lpstr>Primerjava – STROŠKI IN ODHODKI  </vt:lpstr>
      <vt:lpstr>Primerjava – PLAČE in drugi izdatki zaposlenim </vt:lpstr>
      <vt:lpstr>Primerjava – STROŠKI MATERIALA </vt:lpstr>
      <vt:lpstr>Primerjava – STROŠKI STORITEV   </vt:lpstr>
      <vt:lpstr>Primerjava – STROŠKI STORITEV   </vt:lpstr>
      <vt:lpstr>NAČRT PORABE PRESEŽKA PRIHODKOV NAD ODHODKI</vt:lpstr>
      <vt:lpstr>PowerPointova predstavitev</vt:lpstr>
      <vt:lpstr>PowerPointova predstavitev</vt:lpstr>
      <vt:lpstr>Primerjava – STROŠKI STORITEV   </vt:lpstr>
      <vt:lpstr>Primerjava – AMORTIZACIJA   </vt:lpstr>
      <vt:lpstr>Primerjava - ODHODKI </vt:lpstr>
      <vt:lpstr>Primerjava – PRESEŽEK ODHODKOV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133</cp:revision>
  <dcterms:created xsi:type="dcterms:W3CDTF">2008-02-26T14:04:13Z</dcterms:created>
  <dcterms:modified xsi:type="dcterms:W3CDTF">2014-02-26T12:42:12Z</dcterms:modified>
</cp:coreProperties>
</file>